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amond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Aldıklarımız Sattıklarımız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4429132"/>
            <a:ext cx="6400800" cy="1209668"/>
          </a:xfrm>
        </p:spPr>
        <p:txBody>
          <a:bodyPr/>
          <a:lstStyle/>
          <a:p>
            <a:r>
              <a:rPr lang="tr-TR" dirty="0" smtClean="0"/>
              <a:t>Ekonomik </a:t>
            </a:r>
            <a:r>
              <a:rPr lang="tr-TR" dirty="0" err="1" smtClean="0"/>
              <a:t>Faliyetler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B</a:t>
            </a:r>
            <a:r>
              <a:rPr lang="tr-TR" dirty="0" smtClean="0"/>
              <a:t>elirli </a:t>
            </a:r>
            <a:r>
              <a:rPr lang="tr-TR" dirty="0" smtClean="0"/>
              <a:t>bir kazanç sağlamak amacıyla her türlü mal ve hizmetin alım satım faaliyetlerine </a:t>
            </a:r>
            <a:r>
              <a:rPr lang="tr-TR" b="1" dirty="0" smtClean="0"/>
              <a:t>ticaret </a:t>
            </a:r>
            <a:r>
              <a:rPr lang="tr-TR" dirty="0" smtClean="0"/>
              <a:t>adı verilir. Bir ülkenin sınırları içindeki iç pa­zara yönelik ticaret </a:t>
            </a:r>
            <a:r>
              <a:rPr lang="tr-TR" b="1" dirty="0" smtClean="0"/>
              <a:t>iç ticaret, </a:t>
            </a:r>
            <a:r>
              <a:rPr lang="tr-TR" dirty="0" smtClean="0"/>
              <a:t>ülkeler arasında dış pazara yönelik ticaret ise </a:t>
            </a:r>
            <a:r>
              <a:rPr lang="tr-TR" b="1" dirty="0" smtClean="0"/>
              <a:t>dış ticaret </a:t>
            </a:r>
            <a:r>
              <a:rPr lang="tr-TR" dirty="0" smtClean="0"/>
              <a:t>olarak </a:t>
            </a:r>
            <a:r>
              <a:rPr lang="tr-TR" dirty="0" smtClean="0"/>
              <a:t>adlandırılır</a:t>
            </a:r>
            <a:r>
              <a:rPr lang="tr-TR" dirty="0" smtClean="0"/>
              <a:t>.</a:t>
            </a:r>
          </a:p>
          <a:p>
            <a:r>
              <a:rPr lang="tr-TR" dirty="0" smtClean="0"/>
              <a:t>Ülkeler ürettikleri malların ya da ham maddelerin fazlasını diğer ülkelere satar.</a:t>
            </a:r>
          </a:p>
          <a:p>
            <a:r>
              <a:rPr lang="tr-TR" dirty="0" smtClean="0"/>
              <a:t>Dış ticaret içinde yer alan bu faaliyete dış </a:t>
            </a:r>
            <a:r>
              <a:rPr lang="tr-TR" b="1" dirty="0" smtClean="0"/>
              <a:t>satım (ihracat) </a:t>
            </a:r>
            <a:r>
              <a:rPr lang="tr-TR" dirty="0" smtClean="0"/>
              <a:t>adı verilir.</a:t>
            </a:r>
          </a:p>
          <a:p>
            <a:r>
              <a:rPr lang="tr-TR" dirty="0" smtClean="0"/>
              <a:t>Dış ticaret ile satılan malların döviz olarak karşılığına dış ticaret hacmi denir</a:t>
            </a:r>
          </a:p>
          <a:p>
            <a:pPr>
              <a:buNone/>
            </a:pPr>
            <a:endParaRPr lang="tr-TR" dirty="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>
            <a:normAutofit/>
          </a:bodyPr>
          <a:lstStyle/>
          <a:p>
            <a:r>
              <a:rPr lang="tr-TR" dirty="0" smtClean="0"/>
              <a:t>Ülkelerin ihtiyacı olan çeşitli ürünleri diğer ülkelerden satın alması </a:t>
            </a:r>
            <a:r>
              <a:rPr lang="tr-TR" dirty="0" smtClean="0"/>
              <a:t>faaliyetine </a:t>
            </a:r>
            <a:r>
              <a:rPr lang="tr-TR" dirty="0" smtClean="0"/>
              <a:t>ise </a:t>
            </a:r>
            <a:r>
              <a:rPr lang="tr-TR" b="1" dirty="0" smtClean="0"/>
              <a:t>dış alım (ithalat) </a:t>
            </a:r>
            <a:r>
              <a:rPr lang="tr-TR" dirty="0" smtClean="0"/>
              <a:t>adı verilir.</a:t>
            </a:r>
          </a:p>
          <a:p>
            <a:r>
              <a:rPr lang="tr-TR" dirty="0" smtClean="0"/>
              <a:t>Bir ülkenin ihracatı ve ithalatı üzerinden alınan vergiye </a:t>
            </a:r>
            <a:r>
              <a:rPr lang="tr-TR" b="1" dirty="0" smtClean="0"/>
              <a:t>gümrük vergisi </a:t>
            </a:r>
            <a:r>
              <a:rPr lang="tr-TR" dirty="0" smtClean="0"/>
              <a:t>denir. Devlet gümrük vergisinin alınmasından sorumludur ve bazı kuruluşları aracılığıyla bu işi yapar. Ülkelerin giriş ve çıkışlarında </a:t>
            </a:r>
            <a:r>
              <a:rPr lang="tr-TR" b="1" dirty="0" smtClean="0"/>
              <a:t>gümrük kapısı </a:t>
            </a:r>
            <a:r>
              <a:rPr lang="tr-TR" dirty="0" smtClean="0"/>
              <a:t>olarak adlandırılan vergi denetiminin yapıldığı yerler vardır.</a:t>
            </a:r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6097642"/>
          </a:xfrm>
        </p:spPr>
        <p:txBody>
          <a:bodyPr>
            <a:normAutofit/>
          </a:bodyPr>
          <a:lstStyle/>
          <a:p>
            <a:r>
              <a:rPr lang="tr-TR" b="1" dirty="0" smtClean="0"/>
              <a:t>TÜRKİYE'NİN DIŞ SATIMI (İHRACATIMIZ)</a:t>
            </a:r>
            <a:endParaRPr lang="tr-TR" dirty="0" smtClean="0"/>
          </a:p>
          <a:p>
            <a:r>
              <a:rPr lang="tr-TR" dirty="0" smtClean="0"/>
              <a:t>Ülkemizin dış ticaret hacmi yıllara göre büyümüş olsa da henüz yeterli düzeyde değildir. Özellikle dış satımımız istenilen düzeye </a:t>
            </a:r>
            <a:r>
              <a:rPr lang="tr-TR" dirty="0" smtClean="0"/>
              <a:t>ulaşamamıştır</a:t>
            </a:r>
            <a:r>
              <a:rPr lang="tr-TR" dirty="0" smtClean="0"/>
              <a:t>. Bunda dış pazarlarda yaşanan rekabet güçleri, hızlı nüfus artışı ve dışarıdan alınan ağır sanayi ürünlerine ödenen giderlerin fazla olması gibi faktörler etkili olmuştur.</a:t>
            </a:r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>
            <a:normAutofit fontScale="92500" lnSpcReduction="20000"/>
          </a:bodyPr>
          <a:lstStyle/>
          <a:p>
            <a:r>
              <a:rPr lang="tr-TR" b="1" u="sng" dirty="0" smtClean="0"/>
              <a:t>Tarım sektöründe; </a:t>
            </a:r>
            <a:endParaRPr lang="tr-TR" u="sng" dirty="0" smtClean="0"/>
          </a:p>
          <a:p>
            <a:r>
              <a:rPr lang="tr-TR" b="1" i="1" dirty="0" smtClean="0">
                <a:latin typeface="Calibri" pitchFamily="34" charset="0"/>
              </a:rPr>
              <a:t>Pamuk</a:t>
            </a:r>
          </a:p>
          <a:p>
            <a:r>
              <a:rPr lang="tr-TR" b="1" i="1" dirty="0" smtClean="0">
                <a:latin typeface="Calibri" pitchFamily="34" charset="0"/>
              </a:rPr>
              <a:t>Tütün</a:t>
            </a:r>
          </a:p>
          <a:p>
            <a:r>
              <a:rPr lang="tr-TR" b="1" i="1" dirty="0" smtClean="0">
                <a:latin typeface="Calibri" pitchFamily="34" charset="0"/>
              </a:rPr>
              <a:t>Sanayi bitkileri</a:t>
            </a:r>
          </a:p>
          <a:p>
            <a:r>
              <a:rPr lang="tr-TR" b="1" i="1" dirty="0" smtClean="0">
                <a:latin typeface="Calibri" pitchFamily="34" charset="0"/>
              </a:rPr>
              <a:t>İncir</a:t>
            </a:r>
          </a:p>
          <a:p>
            <a:r>
              <a:rPr lang="tr-TR" b="1" i="1" dirty="0" smtClean="0">
                <a:latin typeface="Calibri" pitchFamily="34" charset="0"/>
              </a:rPr>
              <a:t>Üzüm</a:t>
            </a:r>
          </a:p>
          <a:p>
            <a:r>
              <a:rPr lang="tr-TR" b="1" i="1" dirty="0" smtClean="0">
                <a:latin typeface="Calibri" pitchFamily="34" charset="0"/>
              </a:rPr>
              <a:t>Zeytin</a:t>
            </a:r>
          </a:p>
          <a:p>
            <a:r>
              <a:rPr lang="tr-TR" b="1" i="1" dirty="0" smtClean="0">
                <a:latin typeface="Calibri" pitchFamily="34" charset="0"/>
              </a:rPr>
              <a:t>Turunçgiller</a:t>
            </a:r>
          </a:p>
          <a:p>
            <a:r>
              <a:rPr lang="tr-TR" b="1" i="1" dirty="0" smtClean="0">
                <a:latin typeface="Calibri" pitchFamily="34" charset="0"/>
              </a:rPr>
              <a:t>Buğday</a:t>
            </a:r>
          </a:p>
          <a:p>
            <a:r>
              <a:rPr lang="tr-TR" b="1" i="1" dirty="0" smtClean="0">
                <a:latin typeface="Calibri" pitchFamily="34" charset="0"/>
              </a:rPr>
              <a:t>Arpa</a:t>
            </a:r>
          </a:p>
          <a:p>
            <a:r>
              <a:rPr lang="tr-TR" b="1" i="1" dirty="0" smtClean="0">
                <a:latin typeface="Calibri" pitchFamily="34" charset="0"/>
              </a:rPr>
              <a:t>Sebze ve meyve</a:t>
            </a:r>
          </a:p>
          <a:p>
            <a:r>
              <a:rPr lang="tr-TR" b="1" i="1" dirty="0" smtClean="0">
                <a:latin typeface="Calibri" pitchFamily="34" charset="0"/>
              </a:rPr>
              <a:t>Canlı hayvan</a:t>
            </a:r>
          </a:p>
          <a:p>
            <a:r>
              <a:rPr lang="tr-TR" b="1" i="1" dirty="0" smtClean="0">
                <a:latin typeface="Calibri" pitchFamily="34" charset="0"/>
              </a:rPr>
              <a:t>Hayvansal ürünler</a:t>
            </a:r>
          </a:p>
          <a:p>
            <a:r>
              <a:rPr lang="tr-TR" b="1" i="1" dirty="0" smtClean="0">
                <a:latin typeface="Calibri" pitchFamily="34" charset="0"/>
              </a:rPr>
              <a:t>Su ürünleri</a:t>
            </a:r>
          </a:p>
          <a:p>
            <a:endParaRPr lang="tr-TR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978180" y="1714489"/>
            <a:ext cx="45223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Hazırlayan:</a:t>
            </a:r>
          </a:p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Derya ÇİÇEK</a:t>
            </a:r>
          </a:p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6/A NO:27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5-Nokta Yıldız"/>
          <p:cNvSpPr/>
          <p:nvPr/>
        </p:nvSpPr>
        <p:spPr>
          <a:xfrm>
            <a:off x="642910" y="4929198"/>
            <a:ext cx="1428760" cy="142876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9 -0.00741 C 0.13281 -0.00371 0.16354 0.00138 0.19444 0.00462 C 0.25572 0.01898 0.31753 0.01111 0.37968 0.00995 C 0.41128 -0.00093 0.44479 -7.77778E-6 0.47604 -0.01227 C 0.50069 -0.02176 0.52204 -0.04214 0.54635 -0.05186 C 0.59322 -0.0713 0.64235 -0.08241 0.68888 -0.10371 C 0.71527 -0.13727 0.66753 -0.07778 0.69826 -0.11112 C 0.70208 -0.11551 0.70208 -0.12061 0.70381 -0.12593 C 0.70867 -0.14051 0.71683 -0.15788 0.72413 -0.17061 C 0.73385 -0.18727 0.74704 -0.20163 0.75746 -0.21737 C 0.76145 -0.22362 0.76458 -0.23102 0.76857 -0.23704 C 0.78697 -0.26575 0.77274 -0.23797 0.78888 -0.26667 C 0.79635 -0.27987 0.80121 -0.29468 0.80746 -0.30857 C 0.80937 -0.31876 0.8111 -0.32246 0.80746 -0.33334 C 0.80642 -0.33681 0.80364 -0.33797 0.8019 -0.34075 C 0.79531 -0.35139 0.78784 -0.36204 0.78159 -0.37315 C 0.77968 -0.37639 0.76701 -0.40163 0.76666 -0.40278 C 0.76197 -0.41829 0.76527 -0.41181 0.75746 -0.42246 C 0.75208 -0.43704 0.74947 -0.44769 0.73888 -0.45672 C 0.73003 -0.43334 0.73697 -0.45487 0.73333 -0.40487 C 0.73263 -0.39584 0.72656 -0.38866 0.72413 -0.38033 C 0.71961 -0.36505 0.71631 -0.35001 0.70746 -0.3382 C 0.70138 -0.31482 0.71336 -0.35903 0.69444 -0.30857 C 0.68454 -0.28241 0.66597 -0.26737 0.64826 -0.25186 C 0.64392 -0.24839 0.63558 -0.23704 0.63159 -0.2345 C 0.62673 -0.23172 0.61527 -0.22871 0.60937 -0.22732 C 0.5934 -0.21667 0.56423 -0.20788 0.55746 -0.2345 C 0.55902 -0.24376 0.56128 -0.26204 0.56492 -0.27153 C 0.56857 -0.28126 0.57117 -0.28102 0.57604 -0.28889 C 0.58506 -0.30348 0.59583 -0.31644 0.60937 -0.32339 C 0.61301 -0.32547 0.61701 -0.32616 0.62048 -0.32848 C 0.6269 -0.33311 0.63229 -0.33982 0.63888 -0.34329 C 0.64808 -0.34862 0.65729 -0.35417 0.66492 -0.36297 C 0.66892 -0.36783 0.67604 -0.37778 0.67604 -0.37778 C 0.68194 -0.40278 0.69704 -0.41829 0.70746 -0.43982 C 0.70937 -0.47084 0.71371 -0.49561 0.72413 -0.52339 C 0.73176 -0.57385 0.7276 -0.55093 0.72604 -0.64954 C 0.72708 -0.6713 0.72621 -0.68079 0.72968 -0.69885 C 0.73159 -0.7088 0.7368 -0.71598 0.73888 -0.72593 C 0.74097 -0.73589 0.74027 -0.73681 0.74444 -0.74584 C 0.74739 -0.75163 0.75381 -0.76297 0.75381 -0.76297 C 0.75763 -0.7794 0.77187 -0.78542 0.78333 -0.79005 C 0.7868 -0.77663 0.78246 -0.78635 0.79444 -0.78033 C 0.79652 -0.77917 0.79808 -0.77686 0.79999 -0.77524 C 0.80833 -0.75926 0.80173 -0.73681 0.79999 -0.71852 C 0.78923 -0.73288 0.7776 -0.73681 0.76301 -0.74329 C 0.74999 -0.74908 0.75433 -0.75116 0.7427 -0.75811 C 0.73923 -0.76019 0.73524 -0.76112 0.73159 -0.76297 C 0.72117 -0.76852 0.71319 -0.77639 0.7019 -0.78033 C 0.69218 -0.78889 0.68437 -0.78843 0.67222 -0.79005 C 0.52343 -0.85834 0.35746 -0.79352 0.19999 -0.7926 C 0.17222 -0.78496 0.14305 -0.78542 0.11492 -0.78288 C 0.10746 -0.78033 0.10173 -0.7757 0.09444 -0.77292 C 0.0835 -0.76899 0.07222 -0.76783 0.0611 -0.76551 C 0.04357 -0.75325 0.03871 -0.75764 0.01301 -0.75556 C -0.00521 -0.74792 0.00572 -0.75116 -0.02032 -0.74815 C -0.0283 -0.72663 -0.02501 -0.70301 -0.03334 -0.68149 C -0.03612 -0.66251 -0.0382 -0.65602 -0.04254 -0.63959 C -0.04636 -0.59607 -0.04688 -0.55163 -0.0389 -0.50857 C -0.03768 -0.50209 -0.03612 -0.48704 -0.03334 -0.48172 C -0.02501 -0.46551 -0.03421 -0.48473 -0.02587 -0.46204 C -0.02171 -0.45047 -0.01164 -0.43866 -0.00556 -0.42964 C -0.00313 -0.42616 -0.00105 -0.422 0.0019 -0.41968 C 0.0052 -0.41714 0.01301 -0.41482 0.01301 -0.41482 C 0.0309 -0.41899 0.04895 -0.4213 0.06666 -0.42732 C 0.07204 -0.42917 0.07673 -0.43357 0.08159 -0.43704 C 0.09461 -0.447 0.10763 -0.45649 0.12048 -0.46667 C 0.14305 -0.48473 0.1611 -0.50649 0.18159 -0.52848 C 0.1901 -0.53751 0.21145 -0.54977 0.22222 -0.55301 C 0.23385 -0.55672 0.25746 -0.56297 0.25746 -0.56297 C 0.31232 -0.56065 0.3677 -0.56528 0.42222 -0.55579 C 0.43402 -0.55348 0.44201 -0.53751 0.4519 -0.52848 C 0.49149 -0.49237 0.5177 -0.44098 0.53524 -0.38264 C 0.53663 -0.37038 0.54027 -0.35649 0.53159 -0.34561 C 0.52343 -0.33565 0.48819 -0.3345 0.47968 -0.33334 C 0.421 -0.33496 0.36232 -0.33519 0.30381 -0.3382 C 0.28888 -0.33913 0.27204 -0.34445 0.25937 -0.35556 C 0.25017 -0.39144 0.26406 -0.43033 0.28715 -0.44931 C 0.29114 -0.45255 0.29565 -0.4544 0.29999 -0.45672 C 0.30989 -0.46204 0.32968 -0.47153 0.32968 -0.47153 C 0.35069 -0.46667 0.37204 -0.46436 0.3927 -0.45672 C 0.40295 -0.45301 0.42586 -0.42061 0.43159 -0.40996 C 0.45121 -0.37385 0.4526 -0.36204 0.46666 -0.32593 C 0.48211 -0.28612 0.50242 -0.25116 0.52604 -0.21968 C 0.53176 -0.19561 0.52204 -0.23241 0.53333 -0.20487 C 0.54027 -0.18797 0.54183 -0.17061 0.54635 -0.15325 C 0.54704 -0.12454 0.54652 -0.09538 0.54826 -0.06667 C 0.54843 -0.06366 0.55121 -0.06204 0.5519 -0.0595 C 0.55312 -0.0544 0.55225 -0.04908 0.55381 -0.04445 C 0.55867 -0.0301 0.56093 -0.03542 0.56666 -0.02477 C 0.57083 -0.0169 0.57308 -0.00741 0.57777 -7.77778E-6 C 0.58975 0.01828 0.60381 0.02847 0.62048 0.03703 C 0.62604 0.04444 0.62864 0.04745 0.63333 0.05671 C 0.63489 0.05972 0.63489 0.06435 0.63715 0.06666 C 0.64149 0.07036 0.64722 0.07083 0.6519 0.07407 C 0.65902 0.0787 0.66388 0.08773 0.67048 0.09374 C 0.69426 0.08773 0.66822 0.09606 0.68524 0.08634 C 0.6894 0.08402 0.69392 0.08333 0.69826 0.08148 C 0.69947 0.078 0.70138 0.07499 0.7019 0.07152 C 0.70381 0.05833 0.7019 0.04444 0.70555 0.03194 C 0.70885 0.02129 0.71666 0.01365 0.72222 0.00462 C 0.73003 -0.00811 0.73472 -0.03681 0.7427 -0.05186 C 0.74444 -0.06714 0.74791 -0.08149 0.74999 -0.09653 C 0.74687 -0.1419 0.74565 -0.18727 0.74079 -0.23218 C 0.7401 -0.23936 0.73541 -0.24491 0.73333 -0.25186 C 0.72604 -0.27663 0.73124 -0.27408 0.72048 -0.29376 C 0.71545 -0.30301 0.68628 -0.35417 0.67968 -0.35811 C 0.66926 -0.36482 0.65937 -0.37339 0.64826 -0.37778 C 0.64201 -0.38033 0.63558 -0.38195 0.62968 -0.38542 C 0.62378 -0.38843 0.61892 -0.39468 0.61301 -0.39746 C 0.60659 -0.40047 0.59947 -0.40047 0.5927 -0.40278 C 0.54288 -0.41714 0.5993 -0.40163 0.54635 -0.42246 C 0.53176 -0.42801 0.51597 -0.42917 0.5019 -0.43704 C 0.47864 -0.45001 0.48263 -0.44908 0.45937 -0.45672 C 0.44583 -0.46135 0.43159 -0.46251 0.41857 -0.46922 C 0.39722 -0.48056 0.37465 -0.49028 0.3519 -0.49376 C 0.32777 -0.49306 0.30121 -0.50348 0.27968 -0.48889 C 0.25624 -0.47339 0.23298 -0.4338 0.21666 -0.40996 C 0.18784 -0.36783 0.1592 -0.32547 0.12968 -0.28403 C 0.11128 -0.25811 0.08801 -0.23635 0.07222 -0.20764 C 0.06701 -0.19792 0.06371 -0.18612 0.05746 -0.17778 C 0.05312 -0.172 0.04878 -0.16621 0.04444 -0.16042 C 0.04253 -0.15788 0.03888 -0.15325 0.03888 -0.15325 C 0.03003 -0.15556 0.01926 -0.15741 0.0111 -0.16297 C -0.03004 -0.19028 0.00867 -0.16945 -0.01667 -0.18264 C -0.03126 -0.19862 -0.04115 -0.20464 -0.05001 -0.22732 C -0.05157 -0.23797 -0.05278 -0.24885 -0.05556 -0.25926 C -0.05417 -0.28172 -0.05574 -0.29376 -0.04445 -0.30857 C -0.04011 -0.32269 -0.03577 -0.32801 -0.02952 -0.34075 C -0.02796 -0.34376 -0.02761 -0.34815 -0.02587 -0.3507 C -0.02379 -0.35417 -0.02067 -0.35533 -0.01841 -0.35811 C -0.00921 -0.36922 -0.00417 -0.37987 0.00746 -0.38542 C 0.01979 -0.38264 0.03229 -0.38149 0.04444 -0.37778 C 0.06805 -0.37084 0.08992 -0.3463 0.1111 -0.33079 C 0.12222 -0.32269 0.13506 -0.31899 0.14635 -0.31112 C 0.15676 -0.30394 0.17117 -0.29329 0.18159 -0.28403 C 0.19687 -0.25301 0.18055 -0.28889 0.18715 -0.19514 C 0.18767 -0.18658 0.19079 -0.17894 0.1927 -0.17061 C 0.19722 -0.11991 0.2052 -0.0294 0.2519 -0.01737 C 0.27517 0.00023 0.30347 0.0037 0.32968 0.00995 C 0.37968 0.02199 0.4309 0.03171 0.48159 0.03703 C 0.49461 0.03449 0.50763 0.0331 0.52048 0.02962 C 0.52256 0.02893 0.52621 0.02777 0.52604 0.02476 C 0.52482 -0.01876 0.51284 -0.06945 0.50381 -0.11112 C 0.50086 -0.12477 0.49687 -0.15857 0.48715 -0.16551 C 0.46579 -0.18126 0.42048 -0.18635 0.39635 -0.19028 C 0.37534 -0.19723 0.35242 -0.20764 0.33888 -0.17778 C 0.33385 -0.14862 0.33003 -0.09746 0.30555 -0.08635 C 0.29288 -0.06945 0.27829 -0.06366 0.26301 -0.05186 C 0.23663 -0.03149 0.26319 -0.047 0.23715 -0.02964 C 0.22551 -0.02176 0.21336 -0.01575 0.2019 -0.00741 C 0.19635 -0.00325 0.19114 0.00161 0.18524 0.00462 C 0.17569 0.00972 0.16545 0.01111 0.15555 0.01458 C 0.14635 0.01226 0.13663 0.01157 0.12777 0.0074 C 0.12413 0.00555 0.12204 -7.77778E-6 0.11857 -0.00255 C 0.11631 -0.0044 0.11354 -0.0044 0.1111 -0.0051 C 0.10104 -0.01899 0.07916 -0.02107 0.06492 -0.02477 C 0.02343 -0.02246 0.03298 -0.0257 0.00937 -0.01505 C 0.00572 -0.01042 0.00347 -0.00464 -6.11111E-6 -7.77778E-6 " pathEditMode="relative" ptsTypes="ffffffffffffffffffffffffffffffffffffffffffffffffffffffffffffffffffffffffffffffffff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</TotalTime>
  <Words>203</Words>
  <PresentationFormat>Ekran Gösterisi 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Canlı</vt:lpstr>
      <vt:lpstr>Aldıklarımız Sattıklarımız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Aldıklarımız Sattıklarımız</dc:title>
  <cp:lastModifiedBy>VESTEL</cp:lastModifiedBy>
  <cp:revision>3</cp:revision>
  <dcterms:modified xsi:type="dcterms:W3CDTF">2016-02-22T18:23:30Z</dcterms:modified>
</cp:coreProperties>
</file>